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318" r:id="rId5"/>
    <p:sldId id="308" r:id="rId6"/>
    <p:sldId id="317" r:id="rId7"/>
    <p:sldId id="295" r:id="rId8"/>
    <p:sldId id="297" r:id="rId9"/>
    <p:sldId id="302" r:id="rId10"/>
    <p:sldId id="299" r:id="rId11"/>
    <p:sldId id="306" r:id="rId12"/>
    <p:sldId id="280" r:id="rId13"/>
    <p:sldId id="312" r:id="rId14"/>
    <p:sldId id="316" r:id="rId15"/>
    <p:sldId id="314" r:id="rId16"/>
    <p:sldId id="267" r:id="rId17"/>
    <p:sldId id="294" r:id="rId18"/>
    <p:sldId id="275" r:id="rId19"/>
    <p:sldId id="303" r:id="rId20"/>
    <p:sldId id="304" r:id="rId21"/>
    <p:sldId id="305" r:id="rId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428" autoAdjust="0"/>
  </p:normalViewPr>
  <p:slideViewPr>
    <p:cSldViewPr snapToGrid="0">
      <p:cViewPr varScale="1">
        <p:scale>
          <a:sx n="79" d="100"/>
          <a:sy n="79" d="100"/>
        </p:scale>
        <p:origin x="17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A7154-3745-4399-915C-9F9D7AC55153}" type="datetimeFigureOut">
              <a:rPr lang="pl-PL" smtClean="0"/>
              <a:t>2016-10-14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11CB3-5C16-4E09-AFEF-CC79B68862F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37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019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A 97.5% quantile cut-off</a:t>
            </a:r>
            <a:r>
              <a:rPr lang="en-US" baseline="0" noProof="0" dirty="0" smtClean="0"/>
              <a:t> for a Chi-squared distribution is used to remove outlier values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609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Receptor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Vitaminy</a:t>
            </a:r>
            <a:r>
              <a:rPr lang="pl-PL" baseline="0" dirty="0" smtClean="0"/>
              <a:t> D pełni </a:t>
            </a:r>
            <a:r>
              <a:rPr lang="pl-PL" baseline="0" dirty="0" err="1" smtClean="0"/>
              <a:t>istostną</a:t>
            </a:r>
            <a:r>
              <a:rPr lang="pl-PL" baseline="0" dirty="0" smtClean="0"/>
              <a:t> rolę w homeostazie </a:t>
            </a:r>
            <a:r>
              <a:rPr lang="pl-PL" baseline="0" dirty="0" err="1" smtClean="0"/>
              <a:t>skłdników</a:t>
            </a:r>
            <a:r>
              <a:rPr lang="pl-PL" baseline="0" dirty="0" smtClean="0"/>
              <a:t> mineralnych kości.</a:t>
            </a:r>
          </a:p>
          <a:p>
            <a:endParaRPr lang="pl-PL" baseline="0" dirty="0" smtClean="0"/>
          </a:p>
          <a:p>
            <a:r>
              <a:rPr lang="pl-PL" baseline="0" dirty="0" err="1" smtClean="0"/>
              <a:t>Revealing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structure</a:t>
            </a:r>
            <a:r>
              <a:rPr lang="pl-PL" baseline="0" dirty="0" smtClean="0"/>
              <a:t> of the data </a:t>
            </a:r>
            <a:r>
              <a:rPr lang="pl-PL" baseline="0" dirty="0" err="1" smtClean="0"/>
              <a:t>means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answering</a:t>
            </a:r>
            <a:r>
              <a:rPr lang="pl-PL" baseline="0" dirty="0" smtClean="0"/>
              <a:t> the </a:t>
            </a:r>
            <a:r>
              <a:rPr lang="pl-PL" baseline="0" dirty="0" err="1" smtClean="0"/>
              <a:t>following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questions</a:t>
            </a:r>
            <a:r>
              <a:rPr lang="pl-PL" baseline="0" dirty="0" smtClean="0"/>
              <a:t>: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 there any significant outliers in the dataset?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subgroups make up for the dataset?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characteristics of particular subgroups?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what are the biological reasons that underlie such dataset structure?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CEBBF-0AD0-403E-B8D1-087771C3072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50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The data </a:t>
            </a:r>
            <a:r>
              <a:rPr lang="pl-PL" dirty="0" err="1" smtClean="0"/>
              <a:t>had</a:t>
            </a:r>
            <a:r>
              <a:rPr lang="pl-PL" dirty="0" smtClean="0"/>
              <a:t> to be </a:t>
            </a:r>
            <a:r>
              <a:rPr lang="pl-PL" dirty="0" err="1" smtClean="0"/>
              <a:t>cleared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varius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flaws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like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typos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wrong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values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duplicate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entries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etc</a:t>
            </a:r>
            <a:r>
              <a:rPr lang="pl-PL" baseline="0" dirty="0" smtClean="0"/>
              <a:t>…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16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The data </a:t>
            </a:r>
            <a:r>
              <a:rPr lang="pl-PL" dirty="0" err="1" smtClean="0"/>
              <a:t>had</a:t>
            </a:r>
            <a:r>
              <a:rPr lang="pl-PL" dirty="0" smtClean="0"/>
              <a:t> to be </a:t>
            </a:r>
            <a:r>
              <a:rPr lang="pl-PL" dirty="0" err="1" smtClean="0"/>
              <a:t>cleared</a:t>
            </a:r>
            <a:r>
              <a:rPr lang="pl-PL" baseline="0" dirty="0" smtClean="0"/>
              <a:t> of </a:t>
            </a:r>
            <a:r>
              <a:rPr lang="pl-PL" baseline="0" dirty="0" err="1" smtClean="0"/>
              <a:t>varius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flaws</a:t>
            </a:r>
            <a:r>
              <a:rPr lang="pl-PL" baseline="0" dirty="0" smtClean="0"/>
              <a:t> – </a:t>
            </a:r>
            <a:r>
              <a:rPr lang="pl-PL" baseline="0" dirty="0" err="1" smtClean="0"/>
              <a:t>like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typos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wrong</a:t>
            </a:r>
            <a:r>
              <a:rPr lang="pl-PL" baseline="0" dirty="0" smtClean="0"/>
              <a:t> </a:t>
            </a:r>
            <a:r>
              <a:rPr lang="pl-PL" baseline="0" dirty="0" err="1" smtClean="0"/>
              <a:t>values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duplicate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entries</a:t>
            </a:r>
            <a:r>
              <a:rPr lang="pl-PL" baseline="0" dirty="0" smtClean="0"/>
              <a:t>, </a:t>
            </a:r>
            <a:r>
              <a:rPr lang="pl-PL" baseline="0" dirty="0" err="1" smtClean="0"/>
              <a:t>etc</a:t>
            </a:r>
            <a:r>
              <a:rPr lang="pl-PL" baseline="0" dirty="0" smtClean="0"/>
              <a:t>…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9724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0647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873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595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356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Ward’s algorithm decomposes the total variance of a cloud of points into inter-cluster variance</a:t>
            </a:r>
            <a:r>
              <a:rPr lang="en-US" baseline="0" noProof="0" dirty="0" smtClean="0"/>
              <a:t> and within-cluster variance. It than uses a criterion that minimizes the variance of a cluster that results from a fusion of two ag</a:t>
            </a:r>
            <a:r>
              <a:rPr lang="pl-PL" baseline="0" noProof="0" dirty="0" smtClean="0"/>
              <a:t>g</a:t>
            </a:r>
            <a:r>
              <a:rPr lang="en-US" baseline="0" noProof="0" dirty="0" err="1" smtClean="0"/>
              <a:t>lomerants</a:t>
            </a:r>
            <a:r>
              <a:rPr lang="en-US" baseline="0" noProof="0" dirty="0" smtClean="0"/>
              <a:t>. </a:t>
            </a:r>
            <a:r>
              <a:rPr lang="en-US" noProof="0" dirty="0" smtClean="0"/>
              <a:t> In general the algorithm minimizes the within-group variance</a:t>
            </a:r>
            <a:r>
              <a:rPr lang="en-US" baseline="0" noProof="0" dirty="0" smtClean="0"/>
              <a:t> and maximizes the inter-cluster variance.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PCA is a different way of presenting variance among observations. It decomposes the variance into orthogonal dimensions and tries to maximize the variance kept in the subsequent dimensions of a resulting transformation. 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Clustering and PCA use 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 different yet complementary spatial and clustering models that are fit to the data using the same mathematical principle. That is why clusters </a:t>
            </a:r>
            <a:r>
              <a:rPr lang="en-US" sz="12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aquired</a:t>
            </a:r>
            <a:r>
              <a:rPr lang="en-US" sz="12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Ward’s algorithm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11CB3-5C16-4E09-AFEF-CC79B68862F7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743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7FEB-1BEE-48DD-AF37-9CC5298F2B33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821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173B-68B5-428D-B54A-0A7331CE6BC9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049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D068-807A-4C9C-AD3A-1BB01D6255D2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364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2904-25E7-4BE2-9F54-EE4D2609E492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78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80D3-B8D4-4FE6-99DA-D8F3C1468FA4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3547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7C96-C55E-4CC3-90DD-5EDDC8BDB566}" type="datetime1">
              <a:rPr lang="pl-PL" smtClean="0"/>
              <a:t>2016-10-14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298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1EE8-B871-44A2-B45A-A34AD90A97A4}" type="datetime1">
              <a:rPr lang="pl-PL" smtClean="0"/>
              <a:t>2016-10-14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04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C5851-2979-4A3F-8BEF-FB1491AC0B1C}" type="datetime1">
              <a:rPr lang="pl-PL" smtClean="0"/>
              <a:t>2016-10-14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531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2B3F-D343-407E-8E0A-2F9D1041FDD0}" type="datetime1">
              <a:rPr lang="pl-PL" smtClean="0"/>
              <a:t>2016-10-14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00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67B4-54C6-49E0-97CC-D6E722D53C7F}" type="datetime1">
              <a:rPr lang="pl-PL" smtClean="0"/>
              <a:t>2016-10-14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2486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AFD5-39AD-4E4B-B09A-D4032C43EF5E}" type="datetime1">
              <a:rPr lang="pl-PL" smtClean="0"/>
              <a:t>2016-10-14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556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97BE6-85E7-47C8-BB4D-F408D8502E59}" type="datetime1">
              <a:rPr lang="pl-PL" smtClean="0"/>
              <a:t>2016-10-14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1BDBE-EBF5-43B5-9018-B77698049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32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236663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"Exploratory data analysis of a clinical study group - revealing patient subgroups"</a:t>
            </a:r>
            <a:endParaRPr lang="pl-PL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27009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2800" dirty="0" err="1" smtClean="0"/>
              <a:t>Bogumil</a:t>
            </a:r>
            <a:r>
              <a:rPr lang="pl-PL" sz="2800" dirty="0" smtClean="0"/>
              <a:t> M. Konopka</a:t>
            </a:r>
          </a:p>
          <a:p>
            <a:r>
              <a:rPr lang="pl-PL" sz="2000" dirty="0" err="1" smtClean="0"/>
              <a:t>Department</a:t>
            </a:r>
            <a:r>
              <a:rPr lang="pl-PL" sz="2000" dirty="0" smtClean="0"/>
              <a:t> of </a:t>
            </a:r>
            <a:r>
              <a:rPr lang="pl-PL" sz="2000" dirty="0" err="1" smtClean="0"/>
              <a:t>Biomedical</a:t>
            </a:r>
            <a:r>
              <a:rPr lang="pl-PL" sz="2000" dirty="0" smtClean="0"/>
              <a:t> Engineering</a:t>
            </a:r>
          </a:p>
          <a:p>
            <a:r>
              <a:rPr lang="pl-PL" sz="2000" dirty="0" err="1" smtClean="0"/>
              <a:t>Faculty</a:t>
            </a:r>
            <a:r>
              <a:rPr lang="pl-PL" sz="2000" dirty="0" smtClean="0"/>
              <a:t> of </a:t>
            </a:r>
            <a:r>
              <a:rPr lang="pl-PL" sz="2000" dirty="0" err="1" smtClean="0"/>
              <a:t>Fundamental</a:t>
            </a:r>
            <a:r>
              <a:rPr lang="pl-PL" sz="2000" dirty="0" smtClean="0"/>
              <a:t> </a:t>
            </a:r>
            <a:r>
              <a:rPr lang="pl-PL" sz="2000" dirty="0" err="1" smtClean="0"/>
              <a:t>Problems</a:t>
            </a:r>
            <a:r>
              <a:rPr lang="pl-PL" sz="2000" dirty="0" smtClean="0"/>
              <a:t> of Technology</a:t>
            </a:r>
          </a:p>
          <a:p>
            <a:r>
              <a:rPr lang="pl-PL" sz="2000" dirty="0" err="1" smtClean="0"/>
              <a:t>Wroclaw</a:t>
            </a:r>
            <a:r>
              <a:rPr lang="pl-PL" sz="2000" dirty="0" smtClean="0"/>
              <a:t> </a:t>
            </a:r>
            <a:r>
              <a:rPr lang="pl-PL" sz="2000" dirty="0" err="1" smtClean="0"/>
              <a:t>University</a:t>
            </a:r>
            <a:r>
              <a:rPr lang="pl-PL" sz="2000" dirty="0" smtClean="0"/>
              <a:t> of Science and Technology, POLAND</a:t>
            </a:r>
            <a:endParaRPr lang="pl-PL" sz="2000" dirty="0"/>
          </a:p>
        </p:txBody>
      </p:sp>
      <p:pic>
        <p:nvPicPr>
          <p:cNvPr id="4" name="Picture 2" descr="C:\Users\MOHER\Desktop\logoib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091" y="4270094"/>
            <a:ext cx="1434509" cy="1371369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1" y="162806"/>
            <a:ext cx="1409109" cy="2441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37" y="2790626"/>
            <a:ext cx="1475663" cy="129296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BM </a:t>
            </a:r>
            <a:r>
              <a:rPr lang="en-US" dirty="0" err="1" smtClean="0"/>
              <a:t>Konopka</a:t>
            </a:r>
            <a:r>
              <a:rPr lang="en-US" dirty="0" smtClean="0"/>
              <a:t>, Wroclaw University of Science and Technology</a:t>
            </a:r>
            <a:endParaRPr lang="pl-P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91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Male set analysis</a:t>
            </a:r>
            <a:r>
              <a:rPr lang="pl-PL" dirty="0" smtClean="0"/>
              <a:t> </a:t>
            </a:r>
            <a:r>
              <a:rPr lang="en-US" dirty="0" smtClean="0"/>
              <a:t>– summarizing 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6" y="1690688"/>
            <a:ext cx="11068088" cy="462121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60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Methodological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 smtClean="0"/>
              <a:t>MD vs </a:t>
            </a:r>
            <a:r>
              <a:rPr lang="en-US" sz="2800" dirty="0" err="1" smtClean="0"/>
              <a:t>rMD</a:t>
            </a:r>
            <a:r>
              <a:rPr lang="en-US" sz="2800" dirty="0" smtClean="0"/>
              <a:t> plot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Emphasis of the data set heterogeneity </a:t>
            </a:r>
          </a:p>
          <a:p>
            <a:r>
              <a:rPr lang="en-US" dirty="0" smtClean="0"/>
              <a:t>Ward’s hierarchical clustering + PCA</a:t>
            </a:r>
          </a:p>
          <a:p>
            <a:pPr lvl="1"/>
            <a:r>
              <a:rPr lang="en-US" dirty="0" smtClean="0"/>
              <a:t>Consistent grouping &amp; visualization of patient groups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PCA with </a:t>
            </a:r>
            <a:r>
              <a:rPr lang="en-US" dirty="0" err="1" smtClean="0"/>
              <a:t>biplot</a:t>
            </a:r>
            <a:r>
              <a:rPr lang="en-US" dirty="0" smtClean="0"/>
              <a:t> vectors</a:t>
            </a:r>
          </a:p>
          <a:p>
            <a:pPr lvl="1"/>
            <a:r>
              <a:rPr lang="en-US" dirty="0" smtClean="0"/>
              <a:t>Facilitated biological interpretation of structure of the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11</a:t>
            </a:fld>
            <a:endParaRPr lang="pl-PL"/>
          </a:p>
        </p:txBody>
      </p:sp>
      <p:sp>
        <p:nvSpPr>
          <p:cNvPr id="6" name="TextBox 5"/>
          <p:cNvSpPr txBox="1"/>
          <p:nvPr/>
        </p:nvSpPr>
        <p:spPr>
          <a:xfrm>
            <a:off x="4949952" y="5807631"/>
            <a:ext cx="651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Tutorial paper to be submitted to </a:t>
            </a:r>
            <a:r>
              <a:rPr lang="en-US" b="1" i="1" dirty="0" smtClean="0"/>
              <a:t>Statistics in Medicine (Wiley)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444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Biological</a:t>
            </a:r>
            <a:r>
              <a:rPr lang="pl-PL" dirty="0" smtClean="0"/>
              <a:t>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5 distinct patient subgroups</a:t>
            </a:r>
          </a:p>
          <a:p>
            <a:pPr lvl="1"/>
            <a:r>
              <a:rPr lang="en-US" b="1" u="sng" dirty="0" smtClean="0"/>
              <a:t>Among them patients with elevated FSH </a:t>
            </a:r>
            <a:r>
              <a:rPr lang="pl-PL" b="1" u="sng" dirty="0" smtClean="0"/>
              <a:t>and </a:t>
            </a:r>
            <a:r>
              <a:rPr lang="pl-PL" b="1" u="sng" dirty="0" err="1" smtClean="0"/>
              <a:t>low</a:t>
            </a:r>
            <a:r>
              <a:rPr lang="pl-PL" b="1" u="sng" dirty="0" smtClean="0"/>
              <a:t> TESTOSTERONE </a:t>
            </a:r>
            <a:r>
              <a:rPr lang="pl-PL" b="1" dirty="0" smtClean="0"/>
              <a:t>(</a:t>
            </a:r>
            <a:r>
              <a:rPr lang="pl-PL" b="1" dirty="0" err="1" smtClean="0"/>
              <a:t>hypogonadism</a:t>
            </a:r>
            <a:r>
              <a:rPr lang="pl-PL" b="1" dirty="0" smtClean="0"/>
              <a:t>)</a:t>
            </a:r>
            <a:endParaRPr lang="en-US" b="1" dirty="0" smtClean="0"/>
          </a:p>
          <a:p>
            <a:r>
              <a:rPr lang="en-US" dirty="0" smtClean="0"/>
              <a:t>There are three groups of attributes:</a:t>
            </a:r>
          </a:p>
          <a:p>
            <a:pPr lvl="1"/>
            <a:r>
              <a:rPr lang="en-US" dirty="0" smtClean="0"/>
              <a:t>Age-related attributes</a:t>
            </a:r>
          </a:p>
          <a:p>
            <a:pPr lvl="1"/>
            <a:r>
              <a:rPr lang="en-US" dirty="0" smtClean="0"/>
              <a:t>Obesity-related attributes</a:t>
            </a:r>
          </a:p>
          <a:p>
            <a:pPr lvl="1"/>
            <a:r>
              <a:rPr lang="en-US" dirty="0" smtClean="0"/>
              <a:t>Sex-hormones related and other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86E50-9C00-4F75-BA28-AB8A59922180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61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13</a:t>
            </a:fld>
            <a:endParaRPr lang="pl-PL" dirty="0"/>
          </a:p>
        </p:txBody>
      </p:sp>
      <p:sp>
        <p:nvSpPr>
          <p:cNvPr id="22" name="TextBox 21"/>
          <p:cNvSpPr txBox="1"/>
          <p:nvPr/>
        </p:nvSpPr>
        <p:spPr>
          <a:xfrm>
            <a:off x="8610600" y="6012868"/>
            <a:ext cx="31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b</a:t>
            </a:r>
            <a:r>
              <a:rPr lang="pl-PL" b="1" u="sng" dirty="0" smtClean="0"/>
              <a:t>ogumil.konopka@pwr.edu.pl</a:t>
            </a:r>
            <a:endParaRPr lang="pl-PL" b="1" u="sng" dirty="0"/>
          </a:p>
        </p:txBody>
      </p:sp>
      <p:sp>
        <p:nvSpPr>
          <p:cNvPr id="3" name="Rectangle 2"/>
          <p:cNvSpPr/>
          <p:nvPr/>
        </p:nvSpPr>
        <p:spPr>
          <a:xfrm>
            <a:off x="2057400" y="13409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and Clinic of Endocrinology,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Diabetology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Isotope </a:t>
            </a: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Therapy</a:t>
            </a:r>
            <a:r>
              <a:rPr lang="pl-PL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/>
              <a:t>Wroclaw Medical University</a:t>
            </a:r>
            <a:endParaRPr lang="pl-PL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237400" y="1987269"/>
            <a:ext cx="31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 smtClean="0"/>
              <a:t>Łukasz </a:t>
            </a:r>
            <a:r>
              <a:rPr lang="pl-PL" u="sng" dirty="0" err="1" smtClean="0"/>
              <a:t>Łaczmański</a:t>
            </a:r>
            <a:endParaRPr lang="pl-PL" u="sng" dirty="0"/>
          </a:p>
        </p:txBody>
      </p:sp>
      <p:pic>
        <p:nvPicPr>
          <p:cNvPr id="29" name="Picture 2" descr="Znalezione obrazy dla zapytania uniwersytet medyczny piastó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1" y="1132999"/>
            <a:ext cx="1406167" cy="16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57400" y="2882877"/>
            <a:ext cx="8570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Health Promotion, University School of Physical </a:t>
            </a: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r>
              <a:rPr lang="pl-PL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Wroclaw</a:t>
            </a:r>
            <a:endParaRPr lang="pl-PL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3" y="2863376"/>
            <a:ext cx="1408375" cy="14083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37400" y="3344542"/>
            <a:ext cx="31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u="sng" dirty="0" smtClean="0"/>
              <a:t>Felicja Lwow</a:t>
            </a:r>
            <a:endParaRPr lang="pl-PL" u="sng" dirty="0"/>
          </a:p>
        </p:txBody>
      </p:sp>
    </p:spTree>
    <p:extLst>
      <p:ext uri="{BB962C8B-B14F-4D97-AF65-F5344CB8AC3E}">
        <p14:creationId xmlns:p14="http://schemas.microsoft.com/office/powerpoint/2010/main" val="37959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2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the </a:t>
            </a:r>
            <a:r>
              <a:rPr lang="pl-PL" dirty="0" err="1" smtClean="0"/>
              <a:t>Ward’s</a:t>
            </a:r>
            <a:r>
              <a:rPr lang="pl-PL" dirty="0" smtClean="0"/>
              <a:t> </a:t>
            </a:r>
            <a:r>
              <a:rPr lang="pl-PL" dirty="0" err="1" smtClean="0"/>
              <a:t>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266761" y="1412097"/>
            <a:ext cx="1890000" cy="1636364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Visualization</a:t>
            </a:r>
          </a:p>
          <a:p>
            <a:pPr algn="ctr"/>
            <a:r>
              <a:rPr lang="en-US" dirty="0" smtClean="0"/>
              <a:t>(PCA)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35239" y="1412097"/>
            <a:ext cx="1890000" cy="1636364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Outlier detection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Mahalanobis</a:t>
            </a:r>
            <a:r>
              <a:rPr lang="en-US" dirty="0" smtClean="0"/>
              <a:t> Distance MD)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151000" y="1412097"/>
            <a:ext cx="1890000" cy="1636364"/>
          </a:xfrm>
          <a:prstGeom prst="round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Hierarchical clustering</a:t>
            </a:r>
          </a:p>
          <a:p>
            <a:pPr algn="ctr"/>
            <a:r>
              <a:rPr lang="en-US" dirty="0" smtClean="0"/>
              <a:t>(Ward’s algorithm)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5350" y="3586304"/>
                <a:ext cx="3211457" cy="105509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𝑀𝐷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/>
                            <m: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dirty="0" smtClean="0"/>
              </a:p>
              <a:p>
                <a:r>
                  <a:rPr lang="en-US" sz="1600" dirty="0"/>
                  <a:t>w</a:t>
                </a:r>
                <a:r>
                  <a:rPr lang="en-US" sz="1600" dirty="0" smtClean="0"/>
                  <a:t>here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/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0" y="3586304"/>
                <a:ext cx="3211457" cy="1055097"/>
              </a:xfrm>
              <a:prstGeom prst="rect">
                <a:avLst/>
              </a:prstGeom>
              <a:blipFill rotWithShape="0">
                <a:blip r:embed="rId3"/>
                <a:stretch>
                  <a:fillRect l="-94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26400" y="3608832"/>
                <a:ext cx="3386208" cy="134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400" y="3608832"/>
                <a:ext cx="3386208" cy="13489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23833" y="5148247"/>
                <a:ext cx="2834622" cy="826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833" y="5148247"/>
                <a:ext cx="2834622" cy="8260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58455" y="5117796"/>
                <a:ext cx="2708306" cy="800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455" y="5117796"/>
                <a:ext cx="2708306" cy="8007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5165519" y="4245010"/>
            <a:ext cx="621792" cy="7927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29856" y="4344012"/>
            <a:ext cx="283464" cy="773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35231" y="4587876"/>
            <a:ext cx="19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Maximize inter-cluster variance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07934" y="4581918"/>
            <a:ext cx="193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Minimize within cluster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66761" y="3877056"/>
                <a:ext cx="242536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nor/>
                        </m:rPr>
                        <a:rPr lang="en-US"/>
                        <m:t>Λ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Λ – diagonal matrix of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l-PL" dirty="0" smtClean="0"/>
                  <a:t>  (S)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 – p-by-p matrix whose columns are </a:t>
                </a:r>
                <a:r>
                  <a:rPr lang="en-US" dirty="0" err="1" smtClean="0"/>
                  <a:t>eigen</a:t>
                </a:r>
                <a:r>
                  <a:rPr lang="pl-PL" dirty="0" err="1" smtClean="0"/>
                  <a:t>vectors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761" y="3877056"/>
                <a:ext cx="2425367" cy="2585323"/>
              </a:xfrm>
              <a:prstGeom prst="rect">
                <a:avLst/>
              </a:prstGeom>
              <a:blipFill rotWithShape="0">
                <a:blip r:embed="rId7"/>
                <a:stretch>
                  <a:fillRect l="-2010" b="-28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633216" y="6132576"/>
            <a:ext cx="174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– partitioning</a:t>
            </a:r>
          </a:p>
          <a:p>
            <a:r>
              <a:rPr lang="en-US" dirty="0" smtClean="0"/>
              <a:t>q -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 detection with </a:t>
            </a:r>
            <a:r>
              <a:rPr lang="en-US" dirty="0" err="1" smtClean="0"/>
              <a:t>Mahalanobis</a:t>
            </a:r>
            <a:r>
              <a:rPr lang="en-US" dirty="0" smtClean="0"/>
              <a:t> Distance - intuition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12" y="1743825"/>
            <a:ext cx="9554175" cy="4448729"/>
          </a:xfrm>
        </p:spPr>
      </p:pic>
      <p:sp>
        <p:nvSpPr>
          <p:cNvPr id="8" name="TextBox 7"/>
          <p:cNvSpPr txBox="1"/>
          <p:nvPr/>
        </p:nvSpPr>
        <p:spPr>
          <a:xfrm>
            <a:off x="5265143" y="1312961"/>
            <a:ext cx="683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De </a:t>
            </a:r>
            <a:r>
              <a:rPr lang="pl-PL" sz="1400" dirty="0" err="1" smtClean="0"/>
              <a:t>Maesschalck</a:t>
            </a:r>
            <a:r>
              <a:rPr lang="pl-PL" sz="1400" dirty="0" smtClean="0"/>
              <a:t> R, et al., </a:t>
            </a:r>
            <a:r>
              <a:rPr lang="en-US" sz="1400" dirty="0" err="1" smtClean="0"/>
              <a:t>Chemometrics</a:t>
            </a:r>
            <a:r>
              <a:rPr lang="en-US" sz="1400" dirty="0" smtClean="0"/>
              <a:t> </a:t>
            </a:r>
            <a:r>
              <a:rPr lang="en-US" sz="1400" dirty="0"/>
              <a:t>and Intelligent Laboratory Systems 50 2000. 1–18</a:t>
            </a:r>
            <a:endParaRPr lang="pl-PL" sz="1400" dirty="0"/>
          </a:p>
        </p:txBody>
      </p:sp>
      <p:sp>
        <p:nvSpPr>
          <p:cNvPr id="9" name="Rectangle 8"/>
          <p:cNvSpPr/>
          <p:nvPr/>
        </p:nvSpPr>
        <p:spPr>
          <a:xfrm>
            <a:off x="249715" y="6043184"/>
            <a:ext cx="984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chemometrics</a:t>
            </a:r>
            <a:r>
              <a:rPr lang="it-IT" b="1" dirty="0"/>
              <a:t>: Multivariate Statistical Analysis in </a:t>
            </a:r>
            <a:r>
              <a:rPr lang="it-IT" b="1" dirty="0" smtClean="0"/>
              <a:t>Chemometrics</a:t>
            </a:r>
            <a:endParaRPr lang="pl-PL" b="1" dirty="0" smtClean="0"/>
          </a:p>
          <a:p>
            <a:r>
              <a:rPr lang="it-IT" b="1" dirty="0"/>
              <a:t>http://cran.r-project.org/web/packages/chemometrics/index.html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6076" y="2019134"/>
            <a:ext cx="343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Euclidean distance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22536" y="2007008"/>
            <a:ext cx="343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Mahalanobis</a:t>
            </a:r>
            <a:r>
              <a:rPr lang="en-US" b="1" dirty="0" smtClean="0">
                <a:solidFill>
                  <a:srgbClr val="FF0000"/>
                </a:solidFill>
              </a:rPr>
              <a:t> distance (MD)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844256" y="4444602"/>
                <a:ext cx="3098028" cy="5934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i="1">
                          <a:latin typeface="Cambria Math" panose="02040503050406030204" pitchFamily="18" charset="0"/>
                        </a:rPr>
                        <m:t>𝑀𝐷</m:t>
                      </m:r>
                      <m:d>
                        <m:d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l-PL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l-PL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pl-PL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256" y="4444602"/>
                <a:ext cx="3098028" cy="5934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9715" y="2474213"/>
                <a:ext cx="2727863" cy="5934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l-PL" sz="16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l-PL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l-PL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pl-PL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pl-PL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15" y="2474213"/>
                <a:ext cx="2727863" cy="5934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Male set analysis - outlier removal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79" y="2028793"/>
            <a:ext cx="6383122" cy="398945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17</a:t>
            </a:fld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>
                <a:spLocks/>
              </p:cNvSpPr>
              <p:nvPr/>
            </p:nvSpPr>
            <p:spPr>
              <a:xfrm>
                <a:off x="716280" y="1490585"/>
                <a:ext cx="4321629" cy="4808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Outliers based on </a:t>
                </a:r>
                <a:r>
                  <a:rPr lang="en-US" sz="2400" dirty="0" err="1" smtClean="0"/>
                  <a:t>Mahalanobis</a:t>
                </a:r>
                <a:r>
                  <a:rPr lang="en-US" sz="2400" dirty="0" smtClean="0"/>
                  <a:t> Distance (MD):</a:t>
                </a:r>
              </a:p>
              <a:p>
                <a:pPr lvl="1"/>
                <a:r>
                  <a:rPr lang="en-US" sz="1800" b="1" dirty="0">
                    <a:solidFill>
                      <a:srgbClr val="FF0000"/>
                    </a:solidFill>
                  </a:rPr>
                  <a:t>22 </a:t>
                </a:r>
                <a:r>
                  <a:rPr lang="en-US" sz="1800" b="1" dirty="0" smtClean="0">
                    <a:solidFill>
                      <a:srgbClr val="FF0000"/>
                    </a:solidFill>
                  </a:rPr>
                  <a:t>patients</a:t>
                </a:r>
                <a:endParaRPr lang="en-US" b="1" dirty="0" smtClean="0">
                  <a:solidFill>
                    <a:srgbClr val="FF0000"/>
                  </a:solidFill>
                </a:endParaRP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Outlier </a:t>
                </a:r>
                <a:r>
                  <a:rPr lang="en-US" sz="2400" dirty="0"/>
                  <a:t>detection with </a:t>
                </a:r>
                <a:r>
                  <a:rPr lang="en-US" sz="2400" dirty="0" smtClean="0"/>
                  <a:t>robust </a:t>
                </a:r>
                <a:r>
                  <a:rPr lang="en-US" sz="2400" dirty="0" err="1" smtClean="0"/>
                  <a:t>Mahalanobis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Distance </a:t>
                </a:r>
                <a:r>
                  <a:rPr lang="en-US" sz="2400" dirty="0" smtClean="0"/>
                  <a:t>(</a:t>
                </a:r>
                <a:r>
                  <a:rPr lang="en-US" sz="2400" dirty="0" err="1" smtClean="0"/>
                  <a:t>rMD</a:t>
                </a:r>
                <a:r>
                  <a:rPr lang="en-US" sz="2400" dirty="0" smtClean="0"/>
                  <a:t>):</a:t>
                </a:r>
              </a:p>
              <a:p>
                <a:pPr marL="0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𝑟𝑀𝐷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Outliers based on robust MD:</a:t>
                </a:r>
              </a:p>
              <a:p>
                <a:pPr lvl="1"/>
                <a:r>
                  <a:rPr lang="en-US" sz="1800" b="1" dirty="0" smtClean="0">
                    <a:solidFill>
                      <a:srgbClr val="0070C0"/>
                    </a:solidFill>
                  </a:rPr>
                  <a:t>124 patients </a:t>
                </a:r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" y="1490585"/>
                <a:ext cx="4321629" cy="4808440"/>
              </a:xfrm>
              <a:prstGeom prst="rect">
                <a:avLst/>
              </a:prstGeom>
              <a:blipFill rotWithShape="0">
                <a:blip r:embed="rId4"/>
                <a:stretch>
                  <a:fillRect l="-1977" t="-1777" r="-4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attributes based on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24" y="1690688"/>
            <a:ext cx="6233160" cy="4902911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39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Female set analysis – outlier removal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19</a:t>
            </a:fld>
            <a:endParaRPr lang="pl-PL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08" y="1847850"/>
            <a:ext cx="5801784" cy="43513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44143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MD and </a:t>
            </a:r>
            <a:r>
              <a:rPr lang="en-US" dirty="0" err="1" smtClean="0"/>
              <a:t>rMD</a:t>
            </a:r>
            <a:r>
              <a:rPr lang="en-US" dirty="0" smtClean="0"/>
              <a:t> suggest removal of 20 and 70 data points</a:t>
            </a:r>
          </a:p>
          <a:p>
            <a:r>
              <a:rPr lang="en-US" dirty="0" smtClean="0"/>
              <a:t>Data</a:t>
            </a:r>
            <a:r>
              <a:rPr lang="pl-PL" dirty="0" smtClean="0"/>
              <a:t> </a:t>
            </a:r>
            <a:r>
              <a:rPr lang="en-US" dirty="0" smtClean="0"/>
              <a:t>points are more condensed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Assessing the influence of Vitamin D Receptor gene </a:t>
            </a:r>
            <a:r>
              <a:rPr lang="en-US" sz="3200" dirty="0" smtClean="0"/>
              <a:t>polymorphisms</a:t>
            </a:r>
            <a:r>
              <a:rPr lang="pl-PL" sz="3200" dirty="0" smtClean="0"/>
              <a:t> </a:t>
            </a:r>
            <a:r>
              <a:rPr lang="en-US" sz="3200" dirty="0"/>
              <a:t>(„changes” in DNA)</a:t>
            </a:r>
            <a:r>
              <a:rPr lang="pl-PL" sz="3200" dirty="0" smtClean="0"/>
              <a:t/>
            </a:r>
            <a:br>
              <a:rPr lang="pl-PL" sz="3200" dirty="0" smtClean="0"/>
            </a:b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Lukasz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Laczmanski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Ph.D., D. Sc. , Wroclaw Medical University)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095252"/>
            <a:ext cx="10975848" cy="217423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Our research hypothesis: </a:t>
            </a:r>
          </a:p>
          <a:p>
            <a:pPr lvl="1"/>
            <a:r>
              <a:rPr lang="en-US" dirty="0" smtClean="0"/>
              <a:t>VDR polymorphisms influence sex hormone blood levels</a:t>
            </a:r>
          </a:p>
          <a:p>
            <a:r>
              <a:rPr lang="en-US" dirty="0" smtClean="0"/>
              <a:t>The plan:</a:t>
            </a:r>
          </a:p>
          <a:p>
            <a:pPr lvl="1"/>
            <a:r>
              <a:rPr lang="en-US" sz="3000" b="1" dirty="0" smtClean="0">
                <a:solidFill>
                  <a:srgbClr val="FF0000"/>
                </a:solidFill>
              </a:rPr>
              <a:t>Explore gathered clinical data</a:t>
            </a:r>
          </a:p>
          <a:p>
            <a:pPr lvl="1"/>
            <a:r>
              <a:rPr lang="en-US" dirty="0" smtClean="0"/>
              <a:t>Build regression models relating VDR polymorphisms and blood levels of sex hormones</a:t>
            </a:r>
          </a:p>
          <a:p>
            <a:endParaRPr lang="pl-PL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00" y="1675953"/>
            <a:ext cx="3028362" cy="2271271"/>
          </a:xfrm>
        </p:spPr>
      </p:pic>
      <p:sp>
        <p:nvSpPr>
          <p:cNvPr id="6" name="TextBox 5"/>
          <p:cNvSpPr txBox="1"/>
          <p:nvPr/>
        </p:nvSpPr>
        <p:spPr>
          <a:xfrm>
            <a:off x="3685294" y="3744652"/>
            <a:ext cx="1252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PDB_ID: 2hb8</a:t>
            </a:r>
            <a:endParaRPr lang="en-US" sz="12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smtClean="0"/>
              <a:t>BM </a:t>
            </a:r>
            <a:r>
              <a:rPr lang="en-US" dirty="0" err="1" smtClean="0"/>
              <a:t>Konopka</a:t>
            </a:r>
            <a:r>
              <a:rPr lang="en-US" dirty="0" smtClean="0"/>
              <a:t>, Wroclaw University of Science and Technology</a:t>
            </a:r>
            <a:endParaRPr lang="pl-PL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l-PL" dirty="0" smtClean="0"/>
              <a:t>4</a:t>
            </a:r>
            <a:endParaRPr lang="pl-PL" dirty="0"/>
          </a:p>
        </p:txBody>
      </p:sp>
      <p:sp>
        <p:nvSpPr>
          <p:cNvPr id="10" name="TextBox 9"/>
          <p:cNvSpPr txBox="1"/>
          <p:nvPr/>
        </p:nvSpPr>
        <p:spPr>
          <a:xfrm>
            <a:off x="7765420" y="1803667"/>
            <a:ext cx="170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/>
              <a:t>Bone </a:t>
            </a:r>
            <a:r>
              <a:rPr lang="en-US" dirty="0" smtClean="0"/>
              <a:t>formation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02752" y="2634290"/>
            <a:ext cx="29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Innate immune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62372" y="3185182"/>
            <a:ext cx="260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Cell proliferation and differentiation</a:t>
            </a:r>
          </a:p>
          <a:p>
            <a:endParaRPr lang="pl-PL" dirty="0"/>
          </a:p>
        </p:txBody>
      </p:sp>
      <p:sp>
        <p:nvSpPr>
          <p:cNvPr id="14" name="TextBox 13"/>
          <p:cNvSpPr txBox="1"/>
          <p:nvPr/>
        </p:nvSpPr>
        <p:spPr>
          <a:xfrm>
            <a:off x="3736536" y="1675953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Vitamin D Receptor</a:t>
            </a:r>
            <a:endParaRPr lang="pl-PL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66172" y="2442256"/>
            <a:ext cx="198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regulates</a:t>
            </a:r>
            <a:endParaRPr lang="en-US" i="1" dirty="0"/>
          </a:p>
        </p:txBody>
      </p:sp>
      <p:cxnSp>
        <p:nvCxnSpPr>
          <p:cNvPr id="17" name="Straight Arrow Connector 16"/>
          <p:cNvCxnSpPr>
            <a:stCxn id="5" idx="3"/>
          </p:cNvCxnSpPr>
          <p:nvPr/>
        </p:nvCxnSpPr>
        <p:spPr>
          <a:xfrm flipV="1">
            <a:off x="6607962" y="2088036"/>
            <a:ext cx="1182624" cy="72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12" idx="1"/>
          </p:cNvCxnSpPr>
          <p:nvPr/>
        </p:nvCxnSpPr>
        <p:spPr>
          <a:xfrm>
            <a:off x="6607962" y="2811589"/>
            <a:ext cx="1694790" cy="7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3" idx="1"/>
          </p:cNvCxnSpPr>
          <p:nvPr/>
        </p:nvCxnSpPr>
        <p:spPr>
          <a:xfrm>
            <a:off x="6607962" y="2811589"/>
            <a:ext cx="1154410" cy="835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Znalezione obrazy dla zapytania uniwersytet medyczny piastó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62" y="80643"/>
            <a:ext cx="1450250" cy="16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Female set analysis – hierarchical clustering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20</a:t>
            </a:fld>
            <a:endParaRPr lang="pl-PL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" y="1580356"/>
            <a:ext cx="6158442" cy="46188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86" y="1580356"/>
            <a:ext cx="3109564" cy="43533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769096" y="3409881"/>
            <a:ext cx="158496" cy="26822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769096" y="4100709"/>
            <a:ext cx="158496" cy="26822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Female set analysis – hierarchical clustering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21</a:t>
            </a:fld>
            <a:endParaRPr lang="pl-PL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31" y="1472075"/>
            <a:ext cx="6548693" cy="46667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4143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subgroups have been identified</a:t>
            </a:r>
          </a:p>
          <a:p>
            <a:pPr lvl="1"/>
            <a:r>
              <a:rPr lang="en-US" dirty="0" smtClean="0"/>
              <a:t>Cluster 3 – diabetes </a:t>
            </a:r>
          </a:p>
          <a:p>
            <a:r>
              <a:rPr lang="en-US" dirty="0" smtClean="0"/>
              <a:t>The set is more homogeneous</a:t>
            </a:r>
          </a:p>
          <a:p>
            <a:r>
              <a:rPr lang="en-US" dirty="0" smtClean="0"/>
              <a:t>Three groups of attributes have been identified:</a:t>
            </a:r>
          </a:p>
          <a:p>
            <a:pPr lvl="1"/>
            <a:r>
              <a:rPr lang="en-US" dirty="0" smtClean="0"/>
              <a:t>Age-related attributes</a:t>
            </a:r>
          </a:p>
          <a:p>
            <a:pPr lvl="1"/>
            <a:r>
              <a:rPr lang="en-US" dirty="0" smtClean="0"/>
              <a:t>Obesity-related attributes</a:t>
            </a:r>
          </a:p>
          <a:p>
            <a:pPr lvl="1"/>
            <a:r>
              <a:rPr lang="en-US" dirty="0" smtClean="0"/>
              <a:t>Sex-hormones related and other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Dataset</a:t>
            </a:r>
            <a:r>
              <a:rPr lang="pl-PL" sz="3600" dirty="0" smtClean="0"/>
              <a:t> &amp; </a:t>
            </a:r>
            <a:r>
              <a:rPr lang="en-US" sz="3600" dirty="0" smtClean="0"/>
              <a:t>questions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971" y="1820926"/>
            <a:ext cx="3953507" cy="41074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Main questions: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Are there any outliers in the dataset?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subgroups make up for the dataset?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are the characteristics of particular subgroups?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are the biological reasons that underlie such dataset structure?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l-PL" dirty="0" smtClean="0"/>
              <a:t>5</a:t>
            </a:r>
            <a:endParaRPr lang="pl-PL" dirty="0"/>
          </a:p>
        </p:txBody>
      </p:sp>
      <p:grpSp>
        <p:nvGrpSpPr>
          <p:cNvPr id="29" name="Group 28"/>
          <p:cNvGrpSpPr/>
          <p:nvPr/>
        </p:nvGrpSpPr>
        <p:grpSpPr>
          <a:xfrm>
            <a:off x="5175505" y="1422464"/>
            <a:ext cx="6178295" cy="3934884"/>
            <a:chOff x="5334005" y="587295"/>
            <a:chExt cx="6178295" cy="3934884"/>
          </a:xfrm>
        </p:grpSpPr>
        <p:sp>
          <p:nvSpPr>
            <p:cNvPr id="6" name="Rectangle 5"/>
            <p:cNvSpPr/>
            <p:nvPr/>
          </p:nvSpPr>
          <p:spPr>
            <a:xfrm>
              <a:off x="9893808" y="1556792"/>
              <a:ext cx="1475234" cy="2965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>
                  <a:solidFill>
                    <a:schemeClr val="tx1"/>
                  </a:solidFill>
                </a:rPr>
                <a:t>CO</a:t>
              </a:r>
              <a:r>
                <a:rPr lang="en-US" dirty="0" smtClean="0">
                  <a:solidFill>
                    <a:schemeClr val="tx1"/>
                  </a:solidFill>
                </a:rPr>
                <a:t>UNTRY</a:t>
              </a:r>
              <a:r>
                <a:rPr lang="pl-PL" dirty="0" smtClean="0">
                  <a:solidFill>
                    <a:schemeClr val="tx1"/>
                  </a:solidFill>
                </a:rPr>
                <a:t>.</a:t>
              </a:r>
              <a:br>
                <a:rPr lang="pl-PL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REGION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pl-PL" dirty="0" smtClean="0">
                  <a:solidFill>
                    <a:schemeClr val="tx1"/>
                  </a:solidFill>
                </a:rPr>
                <a:t>YEAR.SEASON OBESITY</a:t>
              </a:r>
              <a:r>
                <a:rPr lang="en-US" dirty="0" smtClean="0">
                  <a:solidFill>
                    <a:schemeClr val="tx1"/>
                  </a:solidFill>
                </a:rPr>
                <a:t>,</a:t>
              </a:r>
              <a:r>
                <a:rPr lang="pl-PL" dirty="0" smtClean="0">
                  <a:solidFill>
                    <a:schemeClr val="tx1"/>
                  </a:solidFill>
                </a:rPr>
                <a:t>…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61248" y="1556792"/>
              <a:ext cx="1432560" cy="2965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AGE, </a:t>
              </a:r>
              <a:r>
                <a:rPr lang="pl-PL" dirty="0" smtClean="0">
                  <a:solidFill>
                    <a:schemeClr val="tx1"/>
                  </a:solidFill>
                </a:rPr>
                <a:t/>
              </a:r>
              <a:br>
                <a:rPr lang="pl-PL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BMI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dirty="0" smtClean="0">
                  <a:solidFill>
                    <a:schemeClr val="tx1"/>
                  </a:solidFill>
                </a:rPr>
                <a:t>GLUCOSE</a:t>
              </a:r>
              <a:r>
                <a:rPr lang="pl-PL" dirty="0" smtClean="0">
                  <a:solidFill>
                    <a:schemeClr val="tx1"/>
                  </a:solidFill>
                </a:rPr>
                <a:t>, …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34258" y="587295"/>
              <a:ext cx="1560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b="1" dirty="0" smtClean="0">
                  <a:solidFill>
                    <a:srgbClr val="FF0000"/>
                  </a:solidFill>
                </a:rPr>
                <a:t>44</a:t>
              </a:r>
              <a:r>
                <a:rPr lang="pl-PL" b="1" dirty="0" smtClean="0"/>
                <a:t> </a:t>
              </a:r>
              <a:r>
                <a:rPr lang="en-US" dirty="0" smtClean="0"/>
                <a:t>attributes</a:t>
              </a:r>
            </a:p>
            <a:p>
              <a:endParaRPr lang="pl-PL" dirty="0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8461248" y="1155323"/>
              <a:ext cx="157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dirty="0" smtClean="0"/>
                <a:t>23</a:t>
              </a:r>
              <a:r>
                <a:rPr lang="pl-PL" b="1" dirty="0" smtClean="0"/>
                <a:t> </a:t>
              </a:r>
              <a:r>
                <a:rPr lang="en-US" dirty="0" smtClean="0"/>
                <a:t>numerical</a:t>
              </a:r>
            </a:p>
            <a:p>
              <a:endParaRPr lang="pl-PL" b="1" dirty="0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9936482" y="1155323"/>
              <a:ext cx="157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dirty="0" smtClean="0"/>
                <a:t>2</a:t>
              </a:r>
              <a:r>
                <a:rPr lang="pl-PL" dirty="0" smtClean="0"/>
                <a:t>1 </a:t>
              </a:r>
              <a:r>
                <a:rPr lang="en-US" dirty="0" smtClean="0"/>
                <a:t>nominal</a:t>
              </a:r>
            </a:p>
            <a:p>
              <a:endParaRPr lang="pl-PL" b="1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759950" y="1027906"/>
              <a:ext cx="22054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018616" y="2111128"/>
              <a:ext cx="140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515</a:t>
              </a:r>
              <a:r>
                <a:rPr lang="pl-PL" b="1" dirty="0" smtClean="0"/>
                <a:t> </a:t>
              </a:r>
              <a:r>
                <a:rPr lang="pl-PL" dirty="0" err="1" smtClean="0"/>
                <a:t>samples</a:t>
              </a:r>
              <a:endParaRPr lang="pl-PL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050106" y="1556792"/>
              <a:ext cx="0" cy="29653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5" y="2664861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pl-PL" dirty="0" smtClean="0"/>
                <a:t>77 </a:t>
              </a:r>
              <a:r>
                <a:rPr lang="en-US" dirty="0" smtClean="0"/>
                <a:t>male</a:t>
              </a:r>
              <a:r>
                <a:rPr lang="pl-PL" dirty="0" smtClean="0"/>
                <a:t> </a:t>
              </a:r>
              <a:r>
                <a:rPr lang="pl-PL" dirty="0"/>
                <a:t>♂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81272" y="2664861"/>
              <a:ext cx="1426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238 </a:t>
              </a:r>
              <a:r>
                <a:rPr lang="en-US" dirty="0" smtClean="0"/>
                <a:t>female</a:t>
              </a:r>
              <a:r>
                <a:rPr lang="pl-PL" b="1" dirty="0" smtClean="0"/>
                <a:t> </a:t>
              </a:r>
              <a:r>
                <a:rPr lang="pl-PL" dirty="0"/>
                <a:t>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9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Dataset</a:t>
            </a:r>
            <a:r>
              <a:rPr lang="pl-PL" sz="3600" dirty="0" smtClean="0"/>
              <a:t> &amp; </a:t>
            </a:r>
            <a:r>
              <a:rPr lang="en-US" sz="3600" dirty="0" smtClean="0"/>
              <a:t>questions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971" y="1820926"/>
            <a:ext cx="3953507" cy="41074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Main questions: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Are there any </a:t>
            </a:r>
            <a:r>
              <a:rPr lang="en-US" sz="2000" b="1" dirty="0" smtClean="0">
                <a:solidFill>
                  <a:srgbClr val="FF0000"/>
                </a:solidFill>
              </a:rPr>
              <a:t>outliers</a:t>
            </a:r>
            <a:r>
              <a:rPr lang="en-US" sz="2000" dirty="0" smtClean="0"/>
              <a:t> in the dataset?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</a:t>
            </a:r>
            <a:r>
              <a:rPr lang="en-US" sz="2000" b="1" dirty="0" smtClean="0">
                <a:solidFill>
                  <a:srgbClr val="FF0000"/>
                </a:solidFill>
              </a:rPr>
              <a:t>subgroups</a:t>
            </a:r>
            <a:r>
              <a:rPr lang="en-US" sz="2000" dirty="0" smtClean="0"/>
              <a:t> make up for the dataset?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are the </a:t>
            </a:r>
            <a:r>
              <a:rPr lang="en-US" sz="2000" b="1" dirty="0" smtClean="0">
                <a:solidFill>
                  <a:srgbClr val="FF0000"/>
                </a:solidFill>
              </a:rPr>
              <a:t>characteristics</a:t>
            </a:r>
            <a:r>
              <a:rPr lang="en-US" sz="2000" dirty="0" smtClean="0"/>
              <a:t> of particular subgroups? 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What are the </a:t>
            </a:r>
            <a:r>
              <a:rPr lang="en-US" sz="2000" b="1" dirty="0" smtClean="0">
                <a:solidFill>
                  <a:srgbClr val="FF0000"/>
                </a:solidFill>
              </a:rPr>
              <a:t>biological reasons</a:t>
            </a:r>
            <a:r>
              <a:rPr lang="en-US" sz="2000" dirty="0" smtClean="0"/>
              <a:t> that underlie such dataset structure?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pl-PL" dirty="0" smtClean="0"/>
              <a:t>5</a:t>
            </a:r>
            <a:endParaRPr lang="pl-PL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75505" y="1422464"/>
            <a:ext cx="6178295" cy="3934884"/>
            <a:chOff x="5334005" y="587295"/>
            <a:chExt cx="6178295" cy="3934884"/>
          </a:xfrm>
        </p:grpSpPr>
        <p:sp>
          <p:nvSpPr>
            <p:cNvPr id="21" name="Rectangle 20"/>
            <p:cNvSpPr/>
            <p:nvPr/>
          </p:nvSpPr>
          <p:spPr>
            <a:xfrm>
              <a:off x="9893808" y="1556792"/>
              <a:ext cx="1475234" cy="2965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>
                  <a:solidFill>
                    <a:schemeClr val="tx1"/>
                  </a:solidFill>
                </a:rPr>
                <a:t>CO</a:t>
              </a:r>
              <a:r>
                <a:rPr lang="en-US" dirty="0" smtClean="0">
                  <a:solidFill>
                    <a:schemeClr val="tx1"/>
                  </a:solidFill>
                </a:rPr>
                <a:t>UNTRY</a:t>
              </a:r>
              <a:r>
                <a:rPr lang="pl-PL" dirty="0" smtClean="0">
                  <a:solidFill>
                    <a:schemeClr val="tx1"/>
                  </a:solidFill>
                </a:rPr>
                <a:t>.</a:t>
              </a:r>
              <a:br>
                <a:rPr lang="pl-PL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REGION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pl-PL" dirty="0" smtClean="0">
                  <a:solidFill>
                    <a:schemeClr val="tx1"/>
                  </a:solidFill>
                </a:rPr>
                <a:t>YEAR.SEASON OBESITY</a:t>
              </a:r>
              <a:r>
                <a:rPr lang="en-US" dirty="0" smtClean="0">
                  <a:solidFill>
                    <a:schemeClr val="tx1"/>
                  </a:solidFill>
                </a:rPr>
                <a:t>,</a:t>
              </a:r>
              <a:r>
                <a:rPr lang="pl-PL" dirty="0" smtClean="0">
                  <a:solidFill>
                    <a:schemeClr val="tx1"/>
                  </a:solidFill>
                </a:rPr>
                <a:t>…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461248" y="1556792"/>
              <a:ext cx="1432560" cy="29653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AGE, </a:t>
              </a:r>
              <a:r>
                <a:rPr lang="pl-PL" dirty="0" smtClean="0">
                  <a:solidFill>
                    <a:schemeClr val="tx1"/>
                  </a:solidFill>
                </a:rPr>
                <a:t/>
              </a:r>
              <a:br>
                <a:rPr lang="pl-PL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BMI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dirty="0" smtClean="0">
                  <a:solidFill>
                    <a:schemeClr val="tx1"/>
                  </a:solidFill>
                </a:rPr>
                <a:t>GLUCOSE</a:t>
              </a:r>
              <a:r>
                <a:rPr lang="pl-PL" dirty="0" smtClean="0">
                  <a:solidFill>
                    <a:schemeClr val="tx1"/>
                  </a:solidFill>
                </a:rPr>
                <a:t>, …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34258" y="587295"/>
              <a:ext cx="1560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b="1" dirty="0" smtClean="0"/>
                <a:t>44</a:t>
              </a:r>
              <a:r>
                <a:rPr lang="pl-PL" b="1" dirty="0" smtClean="0"/>
                <a:t> </a:t>
              </a:r>
              <a:r>
                <a:rPr lang="en-US" dirty="0" smtClean="0"/>
                <a:t>attributes</a:t>
              </a:r>
            </a:p>
            <a:p>
              <a:endParaRPr lang="pl-PL" dirty="0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8461248" y="1155323"/>
              <a:ext cx="157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dirty="0" smtClean="0"/>
                <a:t>23</a:t>
              </a:r>
              <a:r>
                <a:rPr lang="pl-PL" b="1" dirty="0" smtClean="0"/>
                <a:t> </a:t>
              </a:r>
              <a:r>
                <a:rPr lang="en-US" dirty="0" smtClean="0"/>
                <a:t>numerical</a:t>
              </a:r>
            </a:p>
            <a:p>
              <a:endParaRPr lang="pl-PL" b="1" dirty="0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9936482" y="1155323"/>
              <a:ext cx="15758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dirty="0" smtClean="0"/>
                <a:t>2</a:t>
              </a:r>
              <a:r>
                <a:rPr lang="pl-PL" dirty="0" smtClean="0"/>
                <a:t>1 </a:t>
              </a:r>
              <a:r>
                <a:rPr lang="en-US" dirty="0" smtClean="0"/>
                <a:t>nominal</a:t>
              </a:r>
            </a:p>
            <a:p>
              <a:endParaRPr lang="pl-PL" b="1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759950" y="1027906"/>
              <a:ext cx="22054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018616" y="2111128"/>
              <a:ext cx="140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515</a:t>
              </a:r>
              <a:r>
                <a:rPr lang="pl-PL" dirty="0" smtClean="0"/>
                <a:t> </a:t>
              </a:r>
              <a:r>
                <a:rPr lang="pl-PL" dirty="0" err="1" smtClean="0"/>
                <a:t>samples</a:t>
              </a:r>
              <a:endParaRPr lang="pl-PL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8050106" y="1556792"/>
              <a:ext cx="0" cy="29653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34005" y="2664861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r>
                <a:rPr lang="pl-PL" dirty="0" smtClean="0"/>
                <a:t>77 </a:t>
              </a:r>
              <a:r>
                <a:rPr lang="en-US" dirty="0" smtClean="0"/>
                <a:t>male</a:t>
              </a:r>
              <a:r>
                <a:rPr lang="pl-PL" dirty="0" smtClean="0"/>
                <a:t> </a:t>
              </a:r>
              <a:r>
                <a:rPr lang="pl-PL" dirty="0"/>
                <a:t>♂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81272" y="2664861"/>
              <a:ext cx="1426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238 </a:t>
              </a:r>
              <a:r>
                <a:rPr lang="en-US" dirty="0" smtClean="0"/>
                <a:t>female</a:t>
              </a:r>
              <a:r>
                <a:rPr lang="pl-PL" b="1" dirty="0" smtClean="0"/>
                <a:t> </a:t>
              </a:r>
              <a:r>
                <a:rPr lang="pl-PL" dirty="0"/>
                <a:t>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6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data processing</a:t>
            </a:r>
            <a:r>
              <a:rPr lang="pl-PL" dirty="0" smtClean="0"/>
              <a:t> </a:t>
            </a:r>
            <a:r>
              <a:rPr lang="pl-PL" dirty="0" err="1" smtClean="0"/>
              <a:t>procedure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5</a:t>
            </a:fld>
            <a:endParaRPr lang="pl-PL"/>
          </a:p>
        </p:txBody>
      </p:sp>
      <p:sp>
        <p:nvSpPr>
          <p:cNvPr id="8" name="Rounded Rectangle 7"/>
          <p:cNvSpPr/>
          <p:nvPr/>
        </p:nvSpPr>
        <p:spPr>
          <a:xfrm>
            <a:off x="5151000" y="1674336"/>
            <a:ext cx="1890000" cy="16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Normalization</a:t>
            </a:r>
          </a:p>
          <a:p>
            <a:pPr algn="ctr"/>
            <a:r>
              <a:rPr lang="en-US" dirty="0" smtClean="0"/>
              <a:t>(robust Z-Score)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65600" y="3801729"/>
            <a:ext cx="1890000" cy="16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Visualization</a:t>
            </a:r>
          </a:p>
          <a:p>
            <a:pPr algn="ctr"/>
            <a:r>
              <a:rPr lang="en-US" b="1" dirty="0" smtClean="0"/>
              <a:t>(PCA</a:t>
            </a:r>
            <a:r>
              <a:rPr lang="pl-PL" b="1" dirty="0" smtClean="0"/>
              <a:t> </a:t>
            </a:r>
            <a:r>
              <a:rPr lang="pl-PL" b="1" dirty="0" err="1" smtClean="0"/>
              <a:t>biplot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636400" y="3801729"/>
            <a:ext cx="1890000" cy="16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Outlier detection</a:t>
            </a:r>
          </a:p>
          <a:p>
            <a:pPr algn="ctr"/>
            <a:r>
              <a:rPr lang="en-US" b="1" dirty="0" smtClean="0"/>
              <a:t>(</a:t>
            </a:r>
            <a:r>
              <a:rPr lang="en-US" b="1" dirty="0" err="1" smtClean="0"/>
              <a:t>Mahalanobis</a:t>
            </a:r>
            <a:r>
              <a:rPr lang="en-US" b="1" dirty="0" smtClean="0"/>
              <a:t> Distance MD)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151000" y="3801729"/>
            <a:ext cx="1890000" cy="1636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Hierarchical clustering</a:t>
            </a:r>
          </a:p>
          <a:p>
            <a:pPr algn="ctr"/>
            <a:r>
              <a:rPr lang="en-US" b="1" dirty="0" smtClean="0"/>
              <a:t>(Ward’s algorithm)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610600" y="5704729"/>
            <a:ext cx="340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/>
              <a:t>All</a:t>
            </a:r>
            <a:r>
              <a:rPr lang="pl-PL" b="1" dirty="0" smtClean="0"/>
              <a:t> </a:t>
            </a:r>
            <a:r>
              <a:rPr lang="pl-PL" b="1" dirty="0" err="1" smtClean="0"/>
              <a:t>based</a:t>
            </a:r>
            <a:r>
              <a:rPr lang="pl-PL" b="1" dirty="0" smtClean="0"/>
              <a:t> on data </a:t>
            </a:r>
            <a:r>
              <a:rPr lang="pl-PL" b="1" dirty="0" err="1" smtClean="0"/>
              <a:t>variance</a:t>
            </a:r>
            <a:r>
              <a:rPr lang="pl-PL" b="1" dirty="0" smtClean="0"/>
              <a:t>.</a:t>
            </a:r>
            <a:endParaRPr lang="pl-PL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10600" y="5996606"/>
            <a:ext cx="270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Murtagh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Legendre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2014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pl-P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Introductory</a:t>
            </a:r>
            <a:r>
              <a:rPr lang="pl-PL" dirty="0" smtClean="0"/>
              <a:t> </a:t>
            </a:r>
            <a:r>
              <a:rPr lang="pl-PL" dirty="0" err="1" smtClean="0"/>
              <a:t>analysis</a:t>
            </a: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6</a:t>
            </a:fld>
            <a:endParaRPr lang="pl-PL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2" y="1511808"/>
            <a:ext cx="5878737" cy="46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229" y="1347266"/>
            <a:ext cx="5753835" cy="46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9264" y="1706972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>
                <a:solidFill>
                  <a:srgbClr val="EF41CA"/>
                </a:solidFill>
              </a:rPr>
              <a:t>Outliers</a:t>
            </a:r>
            <a:r>
              <a:rPr lang="pl-PL" dirty="0" smtClean="0">
                <a:solidFill>
                  <a:srgbClr val="EF41CA"/>
                </a:solidFill>
              </a:rPr>
              <a:t> in the data set</a:t>
            </a:r>
            <a:endParaRPr lang="pl-PL" dirty="0">
              <a:solidFill>
                <a:srgbClr val="EF41C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2968" y="1706972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 smtClean="0">
                <a:solidFill>
                  <a:srgbClr val="EF41CA"/>
                </a:solidFill>
              </a:rPr>
              <a:t>Outliers</a:t>
            </a:r>
            <a:r>
              <a:rPr lang="pl-PL" dirty="0" smtClean="0">
                <a:solidFill>
                  <a:srgbClr val="EF41CA"/>
                </a:solidFill>
              </a:rPr>
              <a:t> </a:t>
            </a:r>
            <a:r>
              <a:rPr lang="pl-PL" dirty="0" err="1" smtClean="0">
                <a:solidFill>
                  <a:srgbClr val="EF41CA"/>
                </a:solidFill>
              </a:rPr>
              <a:t>removed</a:t>
            </a:r>
            <a:endParaRPr lang="pl-PL" dirty="0">
              <a:solidFill>
                <a:srgbClr val="EF41CA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9288" y="5071872"/>
            <a:ext cx="450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Need to separate MALE and FEMALE patients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7</a:t>
            </a:fld>
            <a:endParaRPr lang="pl-PL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16281" y="5597271"/>
            <a:ext cx="4062984" cy="759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The data set is heterogeneous and </a:t>
            </a:r>
            <a:r>
              <a:rPr lang="pl-PL" sz="2000" b="1" dirty="0" err="1" smtClean="0"/>
              <a:t>may</a:t>
            </a:r>
            <a:r>
              <a:rPr lang="pl-PL" sz="2000" b="1" dirty="0" smtClean="0"/>
              <a:t> </a:t>
            </a:r>
            <a:r>
              <a:rPr lang="en-US" sz="2000" b="1" dirty="0" smtClean="0"/>
              <a:t>contain subgroups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08" y="1564368"/>
            <a:ext cx="5801784" cy="4351338"/>
          </a:xfr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u="sng" dirty="0" smtClean="0"/>
              <a:t>Male set analysis</a:t>
            </a:r>
            <a:r>
              <a:rPr lang="en-US" b="1" dirty="0" smtClean="0"/>
              <a:t> </a:t>
            </a:r>
            <a:r>
              <a:rPr lang="en-US" dirty="0" smtClean="0"/>
              <a:t>- outlier removal</a:t>
            </a:r>
            <a:endParaRPr lang="en-US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16280" y="1490585"/>
            <a:ext cx="4321629" cy="4808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Outliers based on</a:t>
            </a:r>
            <a:r>
              <a:rPr lang="pl-PL" sz="2400" dirty="0" smtClean="0"/>
              <a:t/>
            </a:r>
            <a:br>
              <a:rPr lang="pl-PL" sz="2400" dirty="0" smtClean="0"/>
            </a:br>
            <a:r>
              <a:rPr lang="en-US" sz="2400" b="1" dirty="0" err="1" smtClean="0"/>
              <a:t>Mahalanobis</a:t>
            </a:r>
            <a:r>
              <a:rPr lang="en-US" sz="2400" b="1" dirty="0" smtClean="0"/>
              <a:t> Distance (MD)</a:t>
            </a:r>
            <a:r>
              <a:rPr lang="en-US" sz="2400" dirty="0" smtClean="0"/>
              <a:t>:</a:t>
            </a:r>
          </a:p>
          <a:p>
            <a:pPr lvl="1">
              <a:spcAft>
                <a:spcPts val="1200"/>
              </a:spcAft>
            </a:pPr>
            <a:r>
              <a:rPr lang="en-US" sz="1800" b="1" dirty="0">
                <a:solidFill>
                  <a:srgbClr val="FF0000"/>
                </a:solidFill>
              </a:rPr>
              <a:t>22 </a:t>
            </a:r>
            <a:r>
              <a:rPr lang="en-US" sz="1800" b="1" dirty="0" smtClean="0">
                <a:solidFill>
                  <a:srgbClr val="FF0000"/>
                </a:solidFill>
              </a:rPr>
              <a:t>patients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sz="2400" dirty="0" smtClean="0"/>
          </a:p>
          <a:p>
            <a:endParaRPr lang="pl-PL" sz="2400" dirty="0" smtClean="0"/>
          </a:p>
          <a:p>
            <a:r>
              <a:rPr lang="en-US" sz="2400" dirty="0" smtClean="0"/>
              <a:t>Outlier </a:t>
            </a:r>
            <a:r>
              <a:rPr lang="en-US" sz="2400" dirty="0"/>
              <a:t>detection with </a:t>
            </a:r>
            <a:r>
              <a:rPr lang="en-US" sz="2400" b="1" dirty="0" smtClean="0"/>
              <a:t>robust </a:t>
            </a:r>
            <a:r>
              <a:rPr lang="en-US" sz="2400" b="1" dirty="0" err="1" smtClean="0"/>
              <a:t>Mahalanobis</a:t>
            </a:r>
            <a:r>
              <a:rPr lang="en-US" sz="2400" b="1" dirty="0" smtClean="0"/>
              <a:t> </a:t>
            </a:r>
            <a:r>
              <a:rPr lang="en-US" sz="2400" b="1" dirty="0"/>
              <a:t>Distance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rMD</a:t>
            </a:r>
            <a:r>
              <a:rPr lang="en-US" sz="2400" b="1" dirty="0" smtClean="0"/>
              <a:t>)</a:t>
            </a:r>
            <a:r>
              <a:rPr lang="en-US" sz="2400" dirty="0" smtClean="0"/>
              <a:t>:</a:t>
            </a:r>
            <a:endParaRPr lang="en-US" sz="2000" dirty="0"/>
          </a:p>
          <a:p>
            <a:pPr lvl="1">
              <a:spcBef>
                <a:spcPts val="1800"/>
              </a:spcBef>
              <a:spcAft>
                <a:spcPts val="1200"/>
              </a:spcAft>
            </a:pPr>
            <a:r>
              <a:rPr lang="en-US" sz="1800" b="1" dirty="0" smtClean="0">
                <a:solidFill>
                  <a:srgbClr val="0070C0"/>
                </a:solidFill>
              </a:rPr>
              <a:t>124 patients </a:t>
            </a:r>
            <a:endParaRPr lang="pl-PL" sz="1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Male set analysis</a:t>
            </a:r>
            <a:r>
              <a:rPr lang="en-US" dirty="0" smtClean="0"/>
              <a:t> – hierarchical clustering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64168" y="6356350"/>
            <a:ext cx="2743200" cy="365125"/>
          </a:xfrm>
        </p:spPr>
        <p:txBody>
          <a:bodyPr/>
          <a:lstStyle/>
          <a:p>
            <a:fld id="{3661BDBE-EBF5-43B5-9018-B7769804950B}" type="slidenum">
              <a:rPr lang="pl-PL" smtClean="0"/>
              <a:t>8</a:t>
            </a:fld>
            <a:endParaRPr lang="pl-P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527048"/>
            <a:ext cx="7107936" cy="533095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1336725"/>
            <a:ext cx="3535680" cy="510936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9378696" y="3000280"/>
            <a:ext cx="158496" cy="26822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497568" y="5114544"/>
            <a:ext cx="79248" cy="29870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18420" y="1602661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>
                <a:solidFill>
                  <a:schemeClr val="accent1"/>
                </a:solidFill>
              </a:rPr>
              <a:t>Low</a:t>
            </a:r>
            <a:r>
              <a:rPr lang="pl-PL" b="1" dirty="0" smtClean="0">
                <a:solidFill>
                  <a:schemeClr val="accent1"/>
                </a:solidFill>
              </a:rPr>
              <a:t> </a:t>
            </a:r>
            <a:r>
              <a:rPr lang="pl-PL" b="1" dirty="0" err="1" smtClean="0">
                <a:solidFill>
                  <a:schemeClr val="accent1"/>
                </a:solidFill>
              </a:rPr>
              <a:t>values</a:t>
            </a:r>
            <a:r>
              <a:rPr lang="pl-PL" b="1" dirty="0" smtClean="0">
                <a:solidFill>
                  <a:schemeClr val="accent1"/>
                </a:solidFill>
              </a:rPr>
              <a:t> - </a:t>
            </a:r>
            <a:r>
              <a:rPr lang="pl-PL" b="1" dirty="0" err="1" smtClean="0">
                <a:solidFill>
                  <a:schemeClr val="accent1"/>
                </a:solidFill>
              </a:rPr>
              <a:t>good</a:t>
            </a:r>
            <a:endParaRPr lang="pl-PL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18420" y="4120158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>
                <a:solidFill>
                  <a:srgbClr val="FF0000"/>
                </a:solidFill>
              </a:rPr>
              <a:t>Low</a:t>
            </a:r>
            <a:r>
              <a:rPr lang="pl-PL" b="1" dirty="0" smtClean="0">
                <a:solidFill>
                  <a:srgbClr val="FF0000"/>
                </a:solidFill>
              </a:rPr>
              <a:t> </a:t>
            </a:r>
            <a:r>
              <a:rPr lang="pl-PL" b="1" dirty="0" err="1" smtClean="0">
                <a:solidFill>
                  <a:srgbClr val="FF0000"/>
                </a:solidFill>
              </a:rPr>
              <a:t>values</a:t>
            </a:r>
            <a:r>
              <a:rPr lang="pl-PL" b="1" dirty="0" smtClean="0">
                <a:solidFill>
                  <a:srgbClr val="FF0000"/>
                </a:solidFill>
              </a:rPr>
              <a:t> - </a:t>
            </a:r>
            <a:r>
              <a:rPr lang="pl-PL" b="1" dirty="0" err="1" smtClean="0">
                <a:solidFill>
                  <a:srgbClr val="FF0000"/>
                </a:solidFill>
              </a:rPr>
              <a:t>bad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76544" y="6010656"/>
            <a:ext cx="1597152" cy="435433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Rectangle 14"/>
          <p:cNvSpPr/>
          <p:nvPr/>
        </p:nvSpPr>
        <p:spPr>
          <a:xfrm>
            <a:off x="2310384" y="4304824"/>
            <a:ext cx="798576" cy="608552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4152900" y="4304824"/>
            <a:ext cx="894588" cy="608552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0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of categorical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BM Konopka, Wroclaw University of Science and Technology</a:t>
            </a: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1BDBE-EBF5-43B5-9018-B7769804950B}" type="slidenum">
              <a:rPr lang="pl-PL" smtClean="0"/>
              <a:t>9</a:t>
            </a:fld>
            <a:endParaRPr lang="pl-PL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6" y="1592611"/>
            <a:ext cx="6595068" cy="4763739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294" y="1292352"/>
            <a:ext cx="3961240" cy="39612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452104" y="3004748"/>
            <a:ext cx="158496" cy="26822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531352" y="3556127"/>
            <a:ext cx="158496" cy="268224"/>
          </a:xfrm>
          <a:prstGeom prst="straightConnector1">
            <a:avLst/>
          </a:prstGeom>
          <a:ln w="38100">
            <a:solidFill>
              <a:srgbClr val="EF41C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86927" y="1407945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>
                <a:solidFill>
                  <a:schemeClr val="accent1"/>
                </a:solidFill>
              </a:rPr>
              <a:t>Low</a:t>
            </a:r>
            <a:r>
              <a:rPr lang="pl-PL" b="1" dirty="0" smtClean="0">
                <a:solidFill>
                  <a:schemeClr val="accent1"/>
                </a:solidFill>
              </a:rPr>
              <a:t> </a:t>
            </a:r>
            <a:r>
              <a:rPr lang="pl-PL" b="1" dirty="0" err="1" smtClean="0">
                <a:solidFill>
                  <a:schemeClr val="accent1"/>
                </a:solidFill>
              </a:rPr>
              <a:t>values</a:t>
            </a:r>
            <a:r>
              <a:rPr lang="pl-PL" b="1" dirty="0" smtClean="0">
                <a:solidFill>
                  <a:schemeClr val="accent1"/>
                </a:solidFill>
              </a:rPr>
              <a:t> - </a:t>
            </a:r>
            <a:r>
              <a:rPr lang="pl-PL" b="1" dirty="0" err="1" smtClean="0">
                <a:solidFill>
                  <a:schemeClr val="accent1"/>
                </a:solidFill>
              </a:rPr>
              <a:t>good</a:t>
            </a:r>
            <a:endParaRPr lang="pl-PL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77563" y="3371461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 smtClean="0">
                <a:solidFill>
                  <a:srgbClr val="FF0000"/>
                </a:solidFill>
              </a:rPr>
              <a:t>Low</a:t>
            </a:r>
            <a:r>
              <a:rPr lang="pl-PL" b="1" dirty="0" smtClean="0">
                <a:solidFill>
                  <a:srgbClr val="FF0000"/>
                </a:solidFill>
              </a:rPr>
              <a:t> </a:t>
            </a:r>
            <a:r>
              <a:rPr lang="pl-PL" b="1" dirty="0" err="1" smtClean="0">
                <a:solidFill>
                  <a:srgbClr val="FF0000"/>
                </a:solidFill>
              </a:rPr>
              <a:t>values</a:t>
            </a:r>
            <a:r>
              <a:rPr lang="pl-PL" b="1" dirty="0" smtClean="0">
                <a:solidFill>
                  <a:srgbClr val="FF0000"/>
                </a:solidFill>
              </a:rPr>
              <a:t> - </a:t>
            </a:r>
            <a:r>
              <a:rPr lang="pl-PL" b="1" dirty="0" err="1" smtClean="0">
                <a:solidFill>
                  <a:srgbClr val="FF0000"/>
                </a:solidFill>
              </a:rPr>
              <a:t>bad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79904" y="2918174"/>
            <a:ext cx="1670304" cy="637953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Rectangle 13"/>
          <p:cNvSpPr/>
          <p:nvPr/>
        </p:nvSpPr>
        <p:spPr>
          <a:xfrm>
            <a:off x="5986271" y="3740793"/>
            <a:ext cx="544307" cy="721511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Rectangle 14"/>
          <p:cNvSpPr/>
          <p:nvPr/>
        </p:nvSpPr>
        <p:spPr>
          <a:xfrm>
            <a:off x="2274071" y="3613724"/>
            <a:ext cx="822697" cy="848580"/>
          </a:xfrm>
          <a:prstGeom prst="rect">
            <a:avLst/>
          </a:prstGeom>
          <a:noFill/>
          <a:ln w="38100">
            <a:solidFill>
              <a:srgbClr val="EF4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56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1077</Words>
  <Application>Microsoft Office PowerPoint</Application>
  <PresentationFormat>Widescreen</PresentationFormat>
  <Paragraphs>220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Office Theme</vt:lpstr>
      <vt:lpstr>"Exploratory data analysis of a clinical study group - revealing patient subgroups"</vt:lpstr>
      <vt:lpstr>Assessing the influence of Vitamin D Receptor gene polymorphisms („changes” in DNA) (Lukasz Laczmanski Ph.D., D. Sc. , Wroclaw Medical University) </vt:lpstr>
      <vt:lpstr>Dataset &amp; questions</vt:lpstr>
      <vt:lpstr>Dataset &amp; questions</vt:lpstr>
      <vt:lpstr>Overview of data processing procedure</vt:lpstr>
      <vt:lpstr>Introductory analysis</vt:lpstr>
      <vt:lpstr>Male set analysis - outlier removal</vt:lpstr>
      <vt:lpstr>Male set analysis – hierarchical clustering</vt:lpstr>
      <vt:lpstr>Addition of categorical data</vt:lpstr>
      <vt:lpstr>Male set analysis – summarizing data</vt:lpstr>
      <vt:lpstr>Methodological conclusions</vt:lpstr>
      <vt:lpstr>Biological conclusions</vt:lpstr>
      <vt:lpstr>PowerPoint Presentation</vt:lpstr>
      <vt:lpstr>Additional slides</vt:lpstr>
      <vt:lpstr>Why use the Ward’s algorithm</vt:lpstr>
      <vt:lpstr>Outlier detection with Mahalanobis Distance - intuition</vt:lpstr>
      <vt:lpstr>Male set analysis - outlier removal</vt:lpstr>
      <vt:lpstr>Clustering of attributes based on correlation</vt:lpstr>
      <vt:lpstr>Female set analysis – outlier removal</vt:lpstr>
      <vt:lpstr>Female set analysis – hierarchical clustering</vt:lpstr>
      <vt:lpstr>Female set analysis – hierarchical clustering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"Exploratory data analysis of a clinical study group - revealing patient subgroups"</dc:title>
  <dc:creator>Bob</dc:creator>
  <cp:lastModifiedBy>Bob</cp:lastModifiedBy>
  <cp:revision>142</cp:revision>
  <dcterms:created xsi:type="dcterms:W3CDTF">2016-07-01T06:55:41Z</dcterms:created>
  <dcterms:modified xsi:type="dcterms:W3CDTF">2016-10-14T08:55:06Z</dcterms:modified>
</cp:coreProperties>
</file>